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3" r:id="rId4"/>
    <p:sldId id="258" r:id="rId5"/>
    <p:sldId id="262" r:id="rId6"/>
    <p:sldId id="266" r:id="rId7"/>
    <p:sldId id="259" r:id="rId8"/>
    <p:sldId id="264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10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42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54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94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43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28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33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79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03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57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60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D1AE76E-AABB-48DB-B0DE-5789167238CB}" type="datetimeFigureOut">
              <a:rPr lang="en-CA" smtClean="0"/>
              <a:t>2019-06-02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7680E64-7548-4B86-BD6C-FFB9E41FE7F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773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9A7E-038F-428A-A42B-2090AF81E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Dual-mode survey of park and ride users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08586-CC34-4F6A-8ED2-FAE1AC499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Kevin Stefan, HBA </a:t>
            </a:r>
            <a:r>
              <a:rPr lang="en-CA" dirty="0" err="1"/>
              <a:t>Specto</a:t>
            </a:r>
            <a:r>
              <a:rPr lang="en-CA" dirty="0"/>
              <a:t> Inc.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F52B39-30DF-40B7-8B08-83024EAA83E0}"/>
              </a:ext>
            </a:extLst>
          </p:cNvPr>
          <p:cNvGrpSpPr/>
          <p:nvPr/>
        </p:nvGrpSpPr>
        <p:grpSpPr>
          <a:xfrm>
            <a:off x="10433849" y="5295972"/>
            <a:ext cx="1156781" cy="970336"/>
            <a:chOff x="9314727" y="5253181"/>
            <a:chExt cx="959121" cy="9703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720CBD-3981-400C-9D77-FE22C6D43336}"/>
                </a:ext>
              </a:extLst>
            </p:cNvPr>
            <p:cNvSpPr/>
            <p:nvPr/>
          </p:nvSpPr>
          <p:spPr>
            <a:xfrm rot="16200000">
              <a:off x="9309120" y="5258788"/>
              <a:ext cx="970336" cy="959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865E97-6AEB-4623-8AAA-91AE4EECA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3506" y="5357755"/>
              <a:ext cx="902633" cy="779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0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408F-F6B7-4153-9BD0-D48BD3C5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BACE1-0D7A-4C4F-A479-E286F3A0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/>
              <a:t>Pilot useful; real-time response even more so</a:t>
            </a:r>
          </a:p>
          <a:p>
            <a:pPr lvl="1"/>
            <a:r>
              <a:rPr lang="en-CA" dirty="0"/>
              <a:t>Changed recruitment on day-to-day basis</a:t>
            </a:r>
          </a:p>
          <a:p>
            <a:pPr lvl="1"/>
            <a:r>
              <a:rPr lang="en-CA" dirty="0"/>
              <a:t>Dropped third week of recruitment</a:t>
            </a:r>
          </a:p>
          <a:p>
            <a:pPr lvl="1"/>
            <a:r>
              <a:rPr lang="en-CA" dirty="0"/>
              <a:t>Still got twice as many surveys as initial goal</a:t>
            </a:r>
          </a:p>
          <a:p>
            <a:r>
              <a:rPr lang="en-CA" dirty="0"/>
              <a:t>High response and completion rates</a:t>
            </a:r>
          </a:p>
          <a:p>
            <a:r>
              <a:rPr lang="en-CA" dirty="0"/>
              <a:t>Volunteer responses were reasonable</a:t>
            </a:r>
          </a:p>
          <a:p>
            <a:r>
              <a:rPr lang="en-CA" dirty="0"/>
              <a:t>Implemented utility aspects in capacity constrained park and ride model</a:t>
            </a:r>
          </a:p>
        </p:txBody>
      </p:sp>
    </p:spTree>
    <p:extLst>
      <p:ext uri="{BB962C8B-B14F-4D97-AF65-F5344CB8AC3E}">
        <p14:creationId xmlns:p14="http://schemas.microsoft.com/office/powerpoint/2010/main" val="367734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6F5D-FBB9-4E37-8748-ABC31AF2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BB596-9599-4D2D-BDFE-816C9A40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/>
              <a:t>City of Edmonton</a:t>
            </a:r>
          </a:p>
          <a:p>
            <a:pPr lvl="1"/>
            <a:r>
              <a:rPr lang="en-CA" dirty="0"/>
              <a:t>Arun </a:t>
            </a:r>
            <a:r>
              <a:rPr lang="en-CA" dirty="0" err="1"/>
              <a:t>Bhowmick</a:t>
            </a:r>
            <a:endParaRPr lang="en-CA" dirty="0"/>
          </a:p>
          <a:p>
            <a:pPr lvl="1"/>
            <a:r>
              <a:rPr lang="en-CA" dirty="0"/>
              <a:t>Cherry Liu</a:t>
            </a:r>
          </a:p>
          <a:p>
            <a:r>
              <a:rPr lang="en-CA" dirty="0"/>
              <a:t>HBA </a:t>
            </a:r>
            <a:r>
              <a:rPr lang="en-CA" dirty="0" err="1"/>
              <a:t>Specto</a:t>
            </a:r>
            <a:endParaRPr lang="en-CA" dirty="0"/>
          </a:p>
          <a:p>
            <a:pPr lvl="1"/>
            <a:r>
              <a:rPr lang="en-CA" dirty="0"/>
              <a:t>Doug Hunt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1800" dirty="0"/>
              <a:t>Photo by Banter Snaps on </a:t>
            </a:r>
            <a:r>
              <a:rPr lang="en-CA" sz="1800" dirty="0" err="1"/>
              <a:t>Unsplash</a:t>
            </a:r>
            <a:endParaRPr lang="en-CA" sz="1800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3093B-1E1F-4A42-A0C2-76371638B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5628794"/>
            <a:ext cx="158115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1D7975-5E76-443B-A28B-9B38B00C2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2"/>
          <a:stretch/>
        </p:blipFill>
        <p:spPr>
          <a:xfrm>
            <a:off x="0" y="1918740"/>
            <a:ext cx="12192000" cy="4939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70ED77-D3CA-4EEB-8A64-9A33EE9B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2E4E3-54A0-434F-8E47-111750D57301}"/>
              </a:ext>
            </a:extLst>
          </p:cNvPr>
          <p:cNvSpPr/>
          <p:nvPr/>
        </p:nvSpPr>
        <p:spPr>
          <a:xfrm>
            <a:off x="0" y="1918740"/>
            <a:ext cx="12192000" cy="4939260"/>
          </a:xfrm>
          <a:prstGeom prst="rect">
            <a:avLst/>
          </a:prstGeom>
          <a:gradFill flip="none" rotWithShape="1">
            <a:gsLst>
              <a:gs pos="60000">
                <a:srgbClr val="FFFFFF">
                  <a:alpha val="4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AA6D8-940B-460D-9BAB-913DC551A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CA" dirty="0"/>
              <a:t>Edmonton,  AB, Canada:</a:t>
            </a:r>
          </a:p>
          <a:p>
            <a:pPr lvl="1"/>
            <a:r>
              <a:rPr lang="en-CA" dirty="0"/>
              <a:t>1.3M (region) / 930K (City)</a:t>
            </a:r>
          </a:p>
          <a:p>
            <a:pPr lvl="1"/>
            <a:r>
              <a:rPr lang="en-CA" dirty="0"/>
              <a:t>LRT system has 18 stations + 12 under construction; 113K weekday </a:t>
            </a:r>
            <a:r>
              <a:rPr lang="en-CA" dirty="0" err="1"/>
              <a:t>boardings</a:t>
            </a:r>
            <a:endParaRPr lang="en-CA" dirty="0"/>
          </a:p>
          <a:p>
            <a:r>
              <a:rPr lang="en-CA" dirty="0"/>
              <a:t>Survey:</a:t>
            </a:r>
          </a:p>
          <a:p>
            <a:pPr lvl="1"/>
            <a:r>
              <a:rPr lang="en-CA" dirty="0"/>
              <a:t>Fall 2017 (main survey Oct 31 – Nov 10)</a:t>
            </a:r>
          </a:p>
          <a:p>
            <a:pPr lvl="1"/>
            <a:r>
              <a:rPr lang="en-CA" dirty="0"/>
              <a:t>Revealed and stated preference aspects</a:t>
            </a:r>
          </a:p>
          <a:p>
            <a:pPr lvl="1"/>
            <a:r>
              <a:rPr lang="en-CA" dirty="0"/>
              <a:t>In person recruitment</a:t>
            </a:r>
          </a:p>
          <a:p>
            <a:pPr lvl="1"/>
            <a:r>
              <a:rPr lang="en-CA" dirty="0"/>
              <a:t>Online </a:t>
            </a:r>
            <a:r>
              <a:rPr lang="en-CA" dirty="0" err="1"/>
              <a:t>followup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210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B6CA-A3B9-4C0C-855C-05FEDF0A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Recruitment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36692-6AB7-439B-B883-2CF52C8C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/>
              <a:t>In person recruitment during morning:</a:t>
            </a:r>
          </a:p>
          <a:p>
            <a:pPr lvl="1"/>
            <a:r>
              <a:rPr lang="en-CA" dirty="0"/>
              <a:t>LRT stations, Transit Centres, Buses</a:t>
            </a:r>
          </a:p>
          <a:p>
            <a:pPr lvl="1"/>
            <a:r>
              <a:rPr lang="en-CA" dirty="0"/>
              <a:t>Downtown, Postsecondary Education, Hospital</a:t>
            </a:r>
          </a:p>
          <a:p>
            <a:r>
              <a:rPr lang="en-CA" dirty="0"/>
              <a:t>8 days, ~27 recruiters per day</a:t>
            </a:r>
          </a:p>
          <a:p>
            <a:r>
              <a:rPr lang="en-CA" dirty="0"/>
              <a:t>Single page form – questions about trip being made</a:t>
            </a:r>
          </a:p>
          <a:p>
            <a:pPr lvl="1"/>
            <a:r>
              <a:rPr lang="en-CA" dirty="0"/>
              <a:t>Origin, destination, purpose, mode (detail about park and ride)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835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134B-C575-4D73-A9F2-44033A5A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Online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1C57-DA57-4916-A2E5-8015F9C4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/>
              <a:t>Online survey host using </a:t>
            </a:r>
            <a:r>
              <a:rPr lang="en-CA" dirty="0" err="1"/>
              <a:t>LimeSurvey</a:t>
            </a:r>
            <a:r>
              <a:rPr lang="en-CA" dirty="0"/>
              <a:t> (FOSS) </a:t>
            </a:r>
          </a:p>
          <a:p>
            <a:r>
              <a:rPr lang="en-CA" dirty="0"/>
              <a:t>General flow:</a:t>
            </a:r>
          </a:p>
          <a:p>
            <a:pPr lvl="1"/>
            <a:r>
              <a:rPr lang="en-CA" dirty="0"/>
              <a:t>Information about trip made</a:t>
            </a:r>
          </a:p>
          <a:p>
            <a:pPr lvl="1"/>
            <a:r>
              <a:rPr lang="en-CA" dirty="0"/>
              <a:t>Stated preference choice games</a:t>
            </a:r>
          </a:p>
          <a:p>
            <a:pPr lvl="2"/>
            <a:r>
              <a:rPr lang="en-CA" dirty="0"/>
              <a:t>540 preloaded choice sets</a:t>
            </a:r>
          </a:p>
          <a:p>
            <a:pPr lvl="1"/>
            <a:r>
              <a:rPr lang="en-CA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35144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892F-7107-4124-A2B2-4524DD93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Stated preference games: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95A254-DF49-4831-A38E-3ADD6393E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7044" y="2228003"/>
            <a:ext cx="8013765" cy="3633047"/>
          </a:xfrm>
        </p:spPr>
        <p:txBody>
          <a:bodyPr>
            <a:noAutofit/>
          </a:bodyPr>
          <a:lstStyle/>
          <a:p>
            <a:r>
              <a:rPr lang="en-CA" dirty="0"/>
              <a:t>Lot type (4)</a:t>
            </a:r>
          </a:p>
          <a:p>
            <a:pPr lvl="2"/>
            <a:r>
              <a:rPr lang="en-CA" dirty="0"/>
              <a:t>Structure, surface paved, surface gravel, on street</a:t>
            </a:r>
          </a:p>
          <a:p>
            <a:r>
              <a:rPr lang="en-CA" dirty="0"/>
              <a:t>Walk distance (12) – 25m to 1400m, with time</a:t>
            </a:r>
          </a:p>
          <a:p>
            <a:r>
              <a:rPr lang="en-CA" dirty="0"/>
              <a:t>Price (15) – term and cost, vary by trip purpose</a:t>
            </a:r>
          </a:p>
          <a:p>
            <a:pPr lvl="2"/>
            <a:r>
              <a:rPr lang="en-CA" dirty="0"/>
              <a:t>Free, hourly ($1 to $5), daily ($2 to $15), monthly ($35 to 250)</a:t>
            </a:r>
          </a:p>
          <a:p>
            <a:r>
              <a:rPr lang="en-CA" dirty="0"/>
              <a:t>Availability (9) – time of day</a:t>
            </a:r>
          </a:p>
          <a:p>
            <a:r>
              <a:rPr lang="en-CA" dirty="0"/>
              <a:t>Other features (6) – up to 3 for any alternative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0038D81-0CB3-4CC8-BA21-55CB3503D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6"/>
          <a:stretch/>
        </p:blipFill>
        <p:spPr bwMode="auto">
          <a:xfrm>
            <a:off x="454172" y="1982271"/>
            <a:ext cx="3070204" cy="47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9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6304DF-6C4B-4B0B-A139-612CD8A6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11" y="2223605"/>
            <a:ext cx="6150542" cy="4468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7A3B-481E-4EE7-85F2-9B433716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Survey Response Rates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6F0AA-B985-49D1-B679-BCBBF629D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426812" cy="3633047"/>
          </a:xfrm>
        </p:spPr>
        <p:txBody>
          <a:bodyPr>
            <a:noAutofit/>
          </a:bodyPr>
          <a:lstStyle/>
          <a:p>
            <a:r>
              <a:rPr lang="en-CA" dirty="0"/>
              <a:t>7600 recruited; 2040 completed survey</a:t>
            </a:r>
          </a:p>
          <a:p>
            <a:pPr lvl="1"/>
            <a:r>
              <a:rPr lang="en-CA" dirty="0"/>
              <a:t>27% completion rate</a:t>
            </a:r>
          </a:p>
          <a:p>
            <a:pPr lvl="1"/>
            <a:r>
              <a:rPr lang="en-CA" dirty="0"/>
              <a:t>23% at transit, 33% at destinations</a:t>
            </a:r>
          </a:p>
          <a:p>
            <a:r>
              <a:rPr lang="en-CA" dirty="0"/>
              <a:t>91% who started online survey completed</a:t>
            </a:r>
          </a:p>
          <a:p>
            <a:r>
              <a:rPr lang="en-CA" dirty="0"/>
              <a:t>Additional 340 without ID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363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7CA923-37C8-4409-9132-7D8A9067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11" y="2223606"/>
            <a:ext cx="6156079" cy="446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B4EE0B-AC2C-4817-9DBE-18352BC4F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11" y="2223606"/>
            <a:ext cx="6156079" cy="4468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A0690-C23F-4BAB-9638-DA9BE2875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511" y="2223606"/>
            <a:ext cx="6156079" cy="4468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7A3B-481E-4EE7-85F2-9B433716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 Response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6F0AA-B985-49D1-B679-BCBBF629D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426812" cy="3633047"/>
          </a:xfrm>
        </p:spPr>
        <p:txBody>
          <a:bodyPr>
            <a:noAutofit/>
          </a:bodyPr>
          <a:lstStyle/>
          <a:p>
            <a:r>
              <a:rPr lang="en-CA" dirty="0"/>
              <a:t>Learning curve; most people paying attention</a:t>
            </a:r>
          </a:p>
          <a:p>
            <a:pPr lvl="1"/>
            <a:r>
              <a:rPr lang="en-CA" dirty="0"/>
              <a:t>Tested quick responses in estimation; excluded 3.7%</a:t>
            </a:r>
          </a:p>
          <a:p>
            <a:r>
              <a:rPr lang="en-CA" dirty="0"/>
              <a:t>60% same day, 20% next day response</a:t>
            </a:r>
          </a:p>
          <a:p>
            <a:r>
              <a:rPr lang="en-CA" dirty="0"/>
              <a:t>After 3 SP questions, option to do 3 more</a:t>
            </a:r>
          </a:p>
          <a:p>
            <a:pPr lvl="1"/>
            <a:r>
              <a:rPr lang="en-CA" dirty="0"/>
              <a:t>87% chose to do all six</a:t>
            </a:r>
          </a:p>
        </p:txBody>
      </p:sp>
    </p:spTree>
    <p:extLst>
      <p:ext uri="{BB962C8B-B14F-4D97-AF65-F5344CB8AC3E}">
        <p14:creationId xmlns:p14="http://schemas.microsoft.com/office/powerpoint/2010/main" val="164532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14FF-6E90-4730-A602-BD9F5CFA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Model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DBC57-FB0B-4075-9B74-E59B66B60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/>
              <a:t>Utility expressed in terms of daily cost</a:t>
            </a:r>
          </a:p>
          <a:p>
            <a:pPr lvl="1"/>
            <a:r>
              <a:rPr lang="en-CA" dirty="0"/>
              <a:t>Monthly cost valued at 12.0 days per month (work and school)</a:t>
            </a:r>
          </a:p>
          <a:p>
            <a:pPr lvl="1"/>
            <a:r>
              <a:rPr lang="en-CA" dirty="0"/>
              <a:t>Hourly cost valued at 3.1 hours per day (other purposes)</a:t>
            </a:r>
          </a:p>
          <a:p>
            <a:pPr lvl="1"/>
            <a:r>
              <a:rPr lang="en-CA" dirty="0"/>
              <a:t>High income HH had about 2/3 the cost sensitivity</a:t>
            </a:r>
          </a:p>
          <a:p>
            <a:r>
              <a:rPr lang="en-CA" dirty="0"/>
              <a:t>Not significant:</a:t>
            </a:r>
          </a:p>
          <a:p>
            <a:pPr lvl="1"/>
            <a:r>
              <a:rPr lang="en-CA" dirty="0"/>
              <a:t>Attendants, help phones, fences</a:t>
            </a:r>
          </a:p>
          <a:p>
            <a:pPr lvl="1"/>
            <a:r>
              <a:rPr lang="en-CA" dirty="0"/>
              <a:t>Parking in structure (vs. paved lot)</a:t>
            </a:r>
          </a:p>
        </p:txBody>
      </p:sp>
    </p:spTree>
    <p:extLst>
      <p:ext uri="{BB962C8B-B14F-4D97-AF65-F5344CB8AC3E}">
        <p14:creationId xmlns:p14="http://schemas.microsoft.com/office/powerpoint/2010/main" val="3236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5E5A1C-CDFB-4D0C-9C2C-45775544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2" y="522530"/>
            <a:ext cx="11278931" cy="62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072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 Green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7414</TotalTime>
  <Words>435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</vt:lpstr>
      <vt:lpstr>Dual-mode survey of park and ride users</vt:lpstr>
      <vt:lpstr>Context</vt:lpstr>
      <vt:lpstr>Recruitment survey</vt:lpstr>
      <vt:lpstr>Online Survey</vt:lpstr>
      <vt:lpstr>Stated preference games:</vt:lpstr>
      <vt:lpstr>Survey Response Rates</vt:lpstr>
      <vt:lpstr>SP Response quality</vt:lpstr>
      <vt:lpstr>Model estimation</vt:lpstr>
      <vt:lpstr>PowerPoint Presentation</vt:lpstr>
      <vt:lpstr>Learnings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TRB Presentation</dc:title>
  <dc:creator>Kevin Stefan</dc:creator>
  <cp:lastModifiedBy>Kevin Stefan</cp:lastModifiedBy>
  <cp:revision>42</cp:revision>
  <dcterms:created xsi:type="dcterms:W3CDTF">2019-04-30T22:56:38Z</dcterms:created>
  <dcterms:modified xsi:type="dcterms:W3CDTF">2019-06-03T06:33:32Z</dcterms:modified>
</cp:coreProperties>
</file>